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286" r:id="rId3"/>
    <p:sldId id="333" r:id="rId4"/>
    <p:sldId id="291" r:id="rId5"/>
    <p:sldId id="292" r:id="rId6"/>
    <p:sldId id="373" r:id="rId7"/>
    <p:sldId id="374" r:id="rId8"/>
    <p:sldId id="375" r:id="rId9"/>
    <p:sldId id="376" r:id="rId10"/>
    <p:sldId id="378" r:id="rId11"/>
    <p:sldId id="377" r:id="rId12"/>
    <p:sldId id="281" r:id="rId13"/>
    <p:sldId id="282" r:id="rId14"/>
    <p:sldId id="283" r:id="rId15"/>
    <p:sldId id="284" r:id="rId16"/>
    <p:sldId id="334" r:id="rId17"/>
    <p:sldId id="335" r:id="rId18"/>
    <p:sldId id="336" r:id="rId19"/>
    <p:sldId id="337" r:id="rId20"/>
    <p:sldId id="338" r:id="rId21"/>
    <p:sldId id="339" r:id="rId22"/>
    <p:sldId id="341" r:id="rId23"/>
    <p:sldId id="342" r:id="rId24"/>
    <p:sldId id="345" r:id="rId25"/>
    <p:sldId id="346" r:id="rId26"/>
    <p:sldId id="343" r:id="rId27"/>
    <p:sldId id="344" r:id="rId28"/>
    <p:sldId id="372" r:id="rId29"/>
    <p:sldId id="347" r:id="rId30"/>
    <p:sldId id="348" r:id="rId31"/>
    <p:sldId id="349" r:id="rId32"/>
    <p:sldId id="350" r:id="rId33"/>
    <p:sldId id="351" r:id="rId34"/>
    <p:sldId id="352" r:id="rId35"/>
    <p:sldId id="354" r:id="rId36"/>
    <p:sldId id="353" r:id="rId37"/>
    <p:sldId id="355" r:id="rId38"/>
    <p:sldId id="371" r:id="rId39"/>
    <p:sldId id="356" r:id="rId40"/>
    <p:sldId id="357" r:id="rId41"/>
    <p:sldId id="358" r:id="rId42"/>
    <p:sldId id="359" r:id="rId43"/>
    <p:sldId id="379" r:id="rId44"/>
    <p:sldId id="360" r:id="rId45"/>
    <p:sldId id="381" r:id="rId46"/>
    <p:sldId id="361" r:id="rId47"/>
    <p:sldId id="362" r:id="rId48"/>
    <p:sldId id="363" r:id="rId49"/>
    <p:sldId id="364" r:id="rId50"/>
    <p:sldId id="365" r:id="rId51"/>
    <p:sldId id="382" r:id="rId52"/>
    <p:sldId id="383" r:id="rId53"/>
    <p:sldId id="384" r:id="rId54"/>
    <p:sldId id="366" r:id="rId55"/>
    <p:sldId id="367" r:id="rId56"/>
    <p:sldId id="368" r:id="rId57"/>
    <p:sldId id="370" r:id="rId58"/>
    <p:sldId id="385" r:id="rId59"/>
    <p:sldId id="387" r:id="rId60"/>
    <p:sldId id="389" r:id="rId61"/>
    <p:sldId id="388" r:id="rId62"/>
    <p:sldId id="386" r:id="rId63"/>
    <p:sldId id="390" r:id="rId64"/>
    <p:sldId id="391" r:id="rId65"/>
    <p:sldId id="392" r:id="rId66"/>
    <p:sldId id="393" r:id="rId67"/>
    <p:sldId id="394" r:id="rId68"/>
    <p:sldId id="395" r:id="rId69"/>
    <p:sldId id="396" r:id="rId7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86"/>
            <p14:sldId id="333"/>
          </p14:sldIdLst>
        </p14:section>
        <p14:section name="SOLID" id="{C826DBFF-62DE-4C01-BD39-5EC58734E402}">
          <p14:sldIdLst>
            <p14:sldId id="291"/>
            <p14:sldId id="292"/>
          </p14:sldIdLst>
        </p14:section>
        <p14:section name="LOD" id="{0262596D-992C-4BE7-823B-2E8431EDDD54}">
          <p14:sldIdLst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三大類" id="{B9B51309-D148-4332-87C2-07BE32FBCA3B}">
          <p14:sldIdLst>
            <p14:sldId id="281"/>
            <p14:sldId id="282"/>
            <p14:sldId id="283"/>
            <p14:sldId id="284"/>
          </p14:sldIdLst>
        </p14:section>
        <p14:section name="簡單工廠" id="{0FFE980E-8A1F-460F-BC79-66E34800DD8F}">
          <p14:sldIdLst>
            <p14:sldId id="334"/>
            <p14:sldId id="335"/>
            <p14:sldId id="336"/>
            <p14:sldId id="337"/>
            <p14:sldId id="338"/>
          </p14:sldIdLst>
        </p14:section>
        <p14:section name="工廠方法" id="{A73FF1C1-89A7-4A99-B8DF-033C3C3E7A9B}">
          <p14:sldIdLst>
            <p14:sldId id="339"/>
            <p14:sldId id="341"/>
            <p14:sldId id="342"/>
            <p14:sldId id="345"/>
            <p14:sldId id="346"/>
            <p14:sldId id="343"/>
            <p14:sldId id="344"/>
            <p14:sldId id="372"/>
          </p14:sldIdLst>
        </p14:section>
        <p14:section name="抽象工廠" id="{D48DDFBA-092D-4413-A2B1-CF77E7CA95A3}">
          <p14:sldIdLst>
            <p14:sldId id="347"/>
            <p14:sldId id="348"/>
            <p14:sldId id="349"/>
            <p14:sldId id="350"/>
            <p14:sldId id="351"/>
            <p14:sldId id="352"/>
            <p14:sldId id="354"/>
            <p14:sldId id="353"/>
            <p14:sldId id="355"/>
          </p14:sldIdLst>
        </p14:section>
        <p14:section name="工廠系列小結" id="{FEC9165D-19AD-45AD-BF68-49BD548A42AE}">
          <p14:sldIdLst>
            <p14:sldId id="371"/>
          </p14:sldIdLst>
        </p14:section>
        <p14:section name="建造者" id="{D1A17650-FDF1-487A-A3C7-FA251F02BE70}">
          <p14:sldIdLst>
            <p14:sldId id="356"/>
            <p14:sldId id="357"/>
            <p14:sldId id="358"/>
            <p14:sldId id="359"/>
            <p14:sldId id="379"/>
            <p14:sldId id="360"/>
            <p14:sldId id="381"/>
          </p14:sldIdLst>
        </p14:section>
        <p14:section name="原型" id="{904AB593-6EDF-40EC-8CCB-F93A7B73A1EF}">
          <p14:sldIdLst>
            <p14:sldId id="361"/>
            <p14:sldId id="362"/>
            <p14:sldId id="363"/>
            <p14:sldId id="364"/>
            <p14:sldId id="365"/>
            <p14:sldId id="382"/>
            <p14:sldId id="383"/>
            <p14:sldId id="384"/>
          </p14:sldIdLst>
        </p14:section>
        <p14:section name="單例" id="{E9408872-3850-4E0E-AD32-23D14CBEF539}">
          <p14:sldIdLst>
            <p14:sldId id="366"/>
            <p14:sldId id="367"/>
            <p14:sldId id="368"/>
            <p14:sldId id="370"/>
            <p14:sldId id="385"/>
            <p14:sldId id="387"/>
            <p14:sldId id="389"/>
            <p14:sldId id="388"/>
            <p14:sldId id="386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用SOLID比對" id="{CA08F536-B71E-4A3B-89E2-678DCD7E825D}">
          <p14:sldIdLst>
            <p14:sldId id="3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1" autoAdjust="0"/>
  </p:normalViewPr>
  <p:slideViewPr>
    <p:cSldViewPr snapToGrid="0">
      <p:cViewPr varScale="1">
        <p:scale>
          <a:sx n="107" d="100"/>
          <a:sy n="107" d="100"/>
        </p:scale>
        <p:origin x="69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67A5F-8225-4FBA-8A64-61A9456764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39B003-64CE-49BA-84F9-B7032782205C}" type="datetime1">
              <a:rPr lang="zh-TW" altLang="en-US" smtClean="0"/>
              <a:t>2025/3/13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87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9A3657-F2A2-49EB-A811-441BBC36FB7A}" type="datetime1">
              <a:rPr lang="zh-TW" altLang="en-US" noProof="0" smtClean="0"/>
              <a:t>2025/3/13</a:t>
            </a:fld>
            <a:endParaRPr lang="zh-TW" altLang="en-US" noProof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0EC2CEB-72AA-4BC6-907A-4C651BF3A164}" type="datetime1">
              <a:rPr lang="zh-TW" altLang="en-US" smtClean="0"/>
              <a:t>2025/3/13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設計模式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創建型模式</a:t>
            </a:r>
          </a:p>
        </p:txBody>
      </p:sp>
      <p:pic>
        <p:nvPicPr>
          <p:cNvPr id="4" name="圖片 3" descr="PowerPoint 程式圖示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7B18-2976-D068-C28C-C036B582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19294-4590-330A-D3B2-1B64993A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D41D64-51CE-8C1E-AF37-3B0234A7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6" y="1326717"/>
            <a:ext cx="705901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5AC9-C914-A795-B52E-A3C30D18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C45CC-688B-7309-9322-C42898AD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0FE391-92DB-9DBB-554C-B1FAE1B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5" y="1313450"/>
            <a:ext cx="6954220" cy="22767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3038CD-2E51-B11C-F2DF-1722D869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5" y="3670926"/>
            <a:ext cx="6220693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三大類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93DB9A-396C-A5BA-8501-2549D46228D9}"/>
              </a:ext>
            </a:extLst>
          </p:cNvPr>
          <p:cNvSpPr txBox="1"/>
          <p:nvPr/>
        </p:nvSpPr>
        <p:spPr>
          <a:xfrm>
            <a:off x="521207" y="1431010"/>
            <a:ext cx="5781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創建型（</a:t>
            </a:r>
            <a:r>
              <a:rPr lang="en-US" altLang="zh-TW" dirty="0"/>
              <a:t>Creational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負責物件的建立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結構型（</a:t>
            </a:r>
            <a:r>
              <a:rPr lang="en-US" altLang="zh-TW" dirty="0"/>
              <a:t>Structural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處理物件之間的關係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行為型（</a:t>
            </a:r>
            <a:r>
              <a:rPr lang="en-US" altLang="zh-TW" dirty="0"/>
              <a:t>Behavioral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定義物件如何互動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F02160-EE48-B6A1-7CAF-36CE3DABF2E0}"/>
              </a:ext>
            </a:extLst>
          </p:cNvPr>
          <p:cNvSpPr txBox="1"/>
          <p:nvPr/>
        </p:nvSpPr>
        <p:spPr>
          <a:xfrm>
            <a:off x="431560" y="6040612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抽象的定義</a:t>
            </a:r>
            <a:r>
              <a:rPr lang="en-US" altLang="zh-TW" dirty="0"/>
              <a:t>:</a:t>
            </a:r>
            <a:r>
              <a:rPr lang="zh-TW" altLang="en-US" dirty="0"/>
              <a:t>從大同小異中</a:t>
            </a:r>
            <a:r>
              <a:rPr lang="en-US" altLang="zh-TW" dirty="0"/>
              <a:t>,</a:t>
            </a:r>
            <a:r>
              <a:rPr lang="zh-TW" altLang="en-US" dirty="0"/>
              <a:t>找出相同部分</a:t>
            </a:r>
            <a:r>
              <a:rPr lang="en-US" altLang="zh-TW" dirty="0"/>
              <a:t>,</a:t>
            </a:r>
            <a:r>
              <a:rPr lang="zh-TW" altLang="en-US" dirty="0"/>
              <a:t>保留變異的部分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738E9-8618-5AAA-3923-B3919BC8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創建型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7CBD9E-C98A-99C3-C4F0-AE7DE4D8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0794"/>
            <a:ext cx="640169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6A11-6135-8EF0-5562-FFC0A796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16BE-FC10-1766-D724-794BE7E0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0161B8-FC8F-0756-C271-2D71319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4" y="1371313"/>
            <a:ext cx="637311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24F8-60AB-6328-E5D5-14A94143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9F62-58A7-D711-BA1D-26D3CBC5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D6FB9-07DA-1C00-ADCD-D1EEAE06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6" y="1333457"/>
            <a:ext cx="635406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4DB2-7706-9C07-2502-959611F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簡單工廠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1DDF6E-4CFB-1FB9-4ED5-D0D9ABAFCCE3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定義一個工廠</a:t>
            </a:r>
            <a:r>
              <a:rPr lang="en-US" altLang="zh-TW" b="1" dirty="0"/>
              <a:t>class</a:t>
            </a:r>
            <a:r>
              <a:rPr lang="zh-TW" altLang="en-US" b="1" dirty="0"/>
              <a:t>來建立</a:t>
            </a:r>
            <a:r>
              <a:rPr lang="en-US" altLang="zh-TW" b="1" dirty="0"/>
              <a:t>object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/>
              <a:t>interface</a:t>
            </a:r>
            <a:r>
              <a:rPr lang="zh-TW" altLang="en-US" b="1" dirty="0"/>
              <a:t>來使用</a:t>
            </a:r>
            <a:r>
              <a:rPr lang="en-US" altLang="zh-TW" b="1" dirty="0"/>
              <a:t>object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B9B7AAA-2AB6-60FE-ECF9-7B35C0A5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24260"/>
            <a:ext cx="8713692" cy="32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7DBF-EDAE-B8C7-41C1-A605204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8BD59-A4D7-EFE1-2EAB-0637B22B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E24AB2-A796-E0AB-3861-C084C65F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09" y="1332688"/>
            <a:ext cx="7039957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2946F-E244-D2F1-A7AF-C187A892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52B1F-6352-F9BA-7E31-C1D50304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5AD591-19DF-98C7-F261-DA9DF71E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1" y="1374973"/>
            <a:ext cx="7097115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59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98B72-F70B-7FDC-E430-9C09BCB0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D315A-48A0-821D-917E-7CADAC33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697972-66FE-AEC3-36C0-A958275F5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56" y="1243205"/>
            <a:ext cx="707806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F5FAC-89EB-DF43-6AF5-A0CC28D3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EC9CC9-6820-B40C-E241-8F00A5B5A4A0}"/>
              </a:ext>
            </a:extLst>
          </p:cNvPr>
          <p:cNvSpPr txBox="1"/>
          <p:nvPr/>
        </p:nvSpPr>
        <p:spPr>
          <a:xfrm>
            <a:off x="521207" y="1433462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UML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SOLID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LOD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設計模式三大類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簡單工廠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工廠方法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抽象工廠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建造者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原型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單例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8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9CF0-121F-2B85-4535-0A672018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0169A-F4B5-841D-DD06-F4044A8B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193CF2-CE25-26FA-E8E4-20EE9EDB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2546"/>
            <a:ext cx="4267796" cy="1629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6ECD1B-2B4D-996F-2387-93D7ECD3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05958"/>
            <a:ext cx="705901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7330-33DF-CD77-5C13-0D7C5B11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F7BF8-F54D-E75B-E669-66F2CBB8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工廠方法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08AE41-A3D9-1C1B-1B59-1FBB2D7696A6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工廠方法升級版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將</a:t>
            </a:r>
            <a:r>
              <a:rPr lang="en-US" altLang="zh-TW" b="1" dirty="0"/>
              <a:t>factory</a:t>
            </a:r>
            <a:r>
              <a:rPr lang="zh-TW" altLang="en-US" b="1" dirty="0"/>
              <a:t>抽象化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955394-D7CC-B1A7-AD01-E279A7EA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38" y="2057870"/>
            <a:ext cx="8641976" cy="43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2E2F-DA29-E2BD-2CE3-46750824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CA495-53D0-6A9A-ACCD-0D7FB8FF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6E0910-4880-9335-0790-2A818741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5481"/>
            <a:ext cx="7068536" cy="40677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F46B84-55FF-6849-2FDB-6F89E1B0A9DC}"/>
              </a:ext>
            </a:extLst>
          </p:cNvPr>
          <p:cNvSpPr txBox="1"/>
          <p:nvPr/>
        </p:nvSpPr>
        <p:spPr>
          <a:xfrm>
            <a:off x="2537012" y="6001387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產品</a:t>
            </a:r>
            <a:r>
              <a:rPr lang="en-US" altLang="zh-TW" dirty="0">
                <a:solidFill>
                  <a:srgbClr val="FF0000"/>
                </a:solidFill>
              </a:rPr>
              <a:t>class</a:t>
            </a:r>
            <a:r>
              <a:rPr lang="zh-TW" altLang="en-US" dirty="0">
                <a:solidFill>
                  <a:srgbClr val="FF0000"/>
                </a:solidFill>
              </a:rPr>
              <a:t>與</a:t>
            </a:r>
            <a:r>
              <a:rPr lang="en-US" altLang="zh-TW" dirty="0">
                <a:solidFill>
                  <a:srgbClr val="FF0000"/>
                </a:solidFill>
              </a:rPr>
              <a:t>interface</a:t>
            </a:r>
            <a:r>
              <a:rPr lang="zh-TW" altLang="en-US" dirty="0">
                <a:solidFill>
                  <a:srgbClr val="FF0000"/>
                </a:solidFill>
              </a:rPr>
              <a:t>跟簡單工廠一樣</a:t>
            </a:r>
          </a:p>
        </p:txBody>
      </p:sp>
    </p:spTree>
    <p:extLst>
      <p:ext uri="{BB962C8B-B14F-4D97-AF65-F5344CB8AC3E}">
        <p14:creationId xmlns:p14="http://schemas.microsoft.com/office/powerpoint/2010/main" val="3391368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A4B-7150-99A4-B727-5994C32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7E020-8225-38F2-1F4B-2ABE7AD8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78C9F0-F040-2CDB-D5AA-2DF2CE52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0099"/>
            <a:ext cx="711616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7B44-C03B-FB64-207C-A23BAC8D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3D73F-0979-AFB7-9C52-B5932B07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49C4E4-E782-008A-7E4F-B56C51A3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0099"/>
            <a:ext cx="7116168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F0A37-75C2-7E2A-318B-D08FA2F7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07AA5-F7D0-A6F5-9AB4-40BF90A2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3B138D-301E-5539-3352-E642DDCF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9" y="1362636"/>
            <a:ext cx="5992796" cy="29730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755F45-E98A-F368-10F5-1CD17F6F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7" y="1299883"/>
            <a:ext cx="5903664" cy="2973068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EC952D3F-49F6-9D53-BE78-6DE94E058324}"/>
              </a:ext>
            </a:extLst>
          </p:cNvPr>
          <p:cNvSpPr/>
          <p:nvPr/>
        </p:nvSpPr>
        <p:spPr>
          <a:xfrm>
            <a:off x="5907741" y="2786417"/>
            <a:ext cx="546847" cy="3781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4C45300-0BDB-E244-D24E-A6C101721361}"/>
              </a:ext>
            </a:extLst>
          </p:cNvPr>
          <p:cNvSpPr txBox="1"/>
          <p:nvPr/>
        </p:nvSpPr>
        <p:spPr>
          <a:xfrm>
            <a:off x="4545829" y="337628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從簡單工廠轉成工廠方法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9B9C373-16BF-ACF5-D918-EAA13D1EC795}"/>
              </a:ext>
            </a:extLst>
          </p:cNvPr>
          <p:cNvSpPr txBox="1"/>
          <p:nvPr/>
        </p:nvSpPr>
        <p:spPr>
          <a:xfrm>
            <a:off x="264642" y="4401157"/>
            <a:ext cx="71336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簡單工廠最大優點</a:t>
            </a:r>
            <a:endParaRPr lang="en-US" altLang="zh-TW" dirty="0"/>
          </a:p>
          <a:p>
            <a:r>
              <a:rPr lang="en-US" altLang="zh-TW" dirty="0"/>
              <a:t>Factory class</a:t>
            </a:r>
            <a:r>
              <a:rPr lang="zh-TW" altLang="en-US" dirty="0"/>
              <a:t>包含了必要的判斷邏輯</a:t>
            </a:r>
            <a:r>
              <a:rPr lang="en-US" altLang="zh-TW" dirty="0"/>
              <a:t>,</a:t>
            </a:r>
            <a:r>
              <a:rPr lang="zh-TW" altLang="en-US" dirty="0"/>
              <a:t>根據外在條件</a:t>
            </a:r>
            <a:r>
              <a:rPr lang="en-US" altLang="zh-TW" dirty="0"/>
              <a:t>(</a:t>
            </a:r>
            <a:r>
              <a:rPr lang="zh-TW" altLang="en-US" dirty="0"/>
              <a:t>參數</a:t>
            </a:r>
            <a:r>
              <a:rPr lang="en-US" altLang="zh-TW" dirty="0"/>
              <a:t>)</a:t>
            </a:r>
            <a:r>
              <a:rPr lang="zh-TW" altLang="en-US" dirty="0"/>
              <a:t>實體化</a:t>
            </a:r>
            <a:r>
              <a:rPr lang="en-US" altLang="zh-TW" dirty="0"/>
              <a:t>object</a:t>
            </a:r>
          </a:p>
          <a:p>
            <a:r>
              <a:rPr lang="zh-TW" altLang="en-US" dirty="0"/>
              <a:t>去除對</a:t>
            </a:r>
            <a:r>
              <a:rPr lang="en-US" altLang="zh-TW" dirty="0"/>
              <a:t>Product</a:t>
            </a:r>
            <a:r>
              <a:rPr lang="zh-TW" altLang="en-US" dirty="0"/>
              <a:t>的依賴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Factory method</a:t>
            </a:r>
            <a:r>
              <a:rPr lang="zh-TW" altLang="en-US" dirty="0"/>
              <a:t>最大的優點</a:t>
            </a:r>
            <a:endParaRPr lang="en-US" altLang="zh-TW" dirty="0"/>
          </a:p>
          <a:p>
            <a:r>
              <a:rPr lang="zh-TW" altLang="en-US" dirty="0"/>
              <a:t>延遲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instance</a:t>
            </a:r>
            <a:endParaRPr lang="en-US" altLang="zh-TW" dirty="0"/>
          </a:p>
          <a:p>
            <a:r>
              <a:rPr lang="zh-TW" altLang="en-US" dirty="0"/>
              <a:t>讓子</a:t>
            </a:r>
            <a:r>
              <a:rPr lang="en-US" altLang="zh-TW" dirty="0"/>
              <a:t>class</a:t>
            </a:r>
            <a:r>
              <a:rPr lang="zh-TW" altLang="en-US" dirty="0"/>
              <a:t>決定實體化哪個類別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15C7D6-57DA-474C-748B-66231724E57A}"/>
              </a:ext>
            </a:extLst>
          </p:cNvPr>
          <p:cNvSpPr txBox="1"/>
          <p:nvPr/>
        </p:nvSpPr>
        <p:spPr>
          <a:xfrm>
            <a:off x="2543830" y="4912659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符合</a:t>
            </a:r>
            <a:r>
              <a:rPr lang="en-US" altLang="zh-TW" dirty="0">
                <a:solidFill>
                  <a:srgbClr val="FF0000"/>
                </a:solidFill>
              </a:rPr>
              <a:t>DIP</a:t>
            </a:r>
            <a:r>
              <a:rPr lang="zh-TW" altLang="en-US" dirty="0">
                <a:solidFill>
                  <a:srgbClr val="FF0000"/>
                </a:solidFill>
              </a:rPr>
              <a:t>但違反</a:t>
            </a:r>
            <a:r>
              <a:rPr lang="en-US" altLang="zh-TW" dirty="0">
                <a:solidFill>
                  <a:srgbClr val="FF0000"/>
                </a:solidFill>
              </a:rPr>
              <a:t>OCP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6444B0-6876-9285-C0F5-96BB521EBC7D}"/>
              </a:ext>
            </a:extLst>
          </p:cNvPr>
          <p:cNvSpPr txBox="1"/>
          <p:nvPr/>
        </p:nvSpPr>
        <p:spPr>
          <a:xfrm>
            <a:off x="3009440" y="549536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符合</a:t>
            </a:r>
            <a:r>
              <a:rPr lang="en-US" altLang="zh-TW" dirty="0">
                <a:solidFill>
                  <a:srgbClr val="FF0000"/>
                </a:solidFill>
              </a:rPr>
              <a:t>DIP/OCP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D19B-7F31-FE83-E8D1-54EA6A1F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AB697-4384-7050-0C47-24ADEE8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1005F8-217A-3BD4-44DC-BF46B793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86" y="1277796"/>
            <a:ext cx="6677160" cy="53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FFB-1D50-E953-7575-D2C820164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804B79-D1E1-5FF1-0D8E-987D5C02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84F2A7-B8DE-9D88-27AF-2CEF8000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1430553"/>
            <a:ext cx="714474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3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F994A-928C-FC40-2376-2C0C4FFDD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184E96-4D37-1A56-2B97-12E02ECF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DI(</a:t>
            </a:r>
            <a:r>
              <a:rPr lang="zh-TW" altLang="en-US" dirty="0"/>
              <a:t>依賴注入</a:t>
            </a:r>
            <a:r>
              <a:rPr lang="en-US" altLang="zh-TW" dirty="0"/>
              <a:t>)</a:t>
            </a:r>
            <a:r>
              <a:rPr lang="zh-TW" altLang="en-US" dirty="0"/>
              <a:t>改進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499DBF-C8F4-E3D4-0690-1F391272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76" y="299601"/>
            <a:ext cx="7011378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66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DEF-53C7-7CFB-15A2-2989D1DE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B530-E779-435A-6603-59348EC2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抽象工廠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CA9839-5F6D-0C5B-D943-41B5834DD7D2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創造一系列相關或相互依賴的物件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工廠方法的改版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8DB556-C989-1DE8-57F7-2ED9360F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489" y="0"/>
            <a:ext cx="622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3323D-BBF2-770F-A4F4-B2E46F26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CE86F8-74F1-E70D-2581-19F3F57F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0" y="59446"/>
            <a:ext cx="7351060" cy="67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06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E398-5207-0C2C-E406-F54C75BC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9CD19-D262-1A50-B5DB-56BF1933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4D8A02-89EC-7C24-4284-CE7729AA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71" y="1212629"/>
            <a:ext cx="7087589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34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72EC-4ED9-5C6A-DEA2-C36586962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C5D7D-8FA7-7D02-425A-EFBC8B3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AD2DE2-C989-91DF-BA88-8F70ED65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93005"/>
            <a:ext cx="7097115" cy="22101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798880B-7B58-6223-10A1-A4858A9F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913" y="2511408"/>
            <a:ext cx="7125694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A7617-22D0-FD9F-F802-15ED3F857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727E1-7EF7-904A-58E4-17E8527F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EAB747-953A-F58D-031F-C0563688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2" y="1329361"/>
            <a:ext cx="7144747" cy="31055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35E041-4897-23E0-069C-A0CF77D7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57" y="837504"/>
            <a:ext cx="7068536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5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0CF9-E5BC-C19C-CBCB-E683DDF3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0CEF-5E4D-C550-5A4C-B4764BE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89A1CF5-DD5B-FB2F-65F9-3B481373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1450"/>
            <a:ext cx="6144482" cy="16194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0E95372-414B-6DBC-2213-A9151D12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001338"/>
            <a:ext cx="5772956" cy="14765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0ECBF38-949E-B55D-1A16-331F3FB94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4558331"/>
            <a:ext cx="634453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1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BFD9-813E-C4B6-B352-75515D01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C7916-34ED-32E9-ED96-8773635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B4B32C-1D70-DEED-20B7-63D4BAA6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7" y="1452703"/>
            <a:ext cx="7068536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20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5F635-9DD6-4C71-5DCC-8B57B90C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9EDC9E5A-43A1-CCAE-AFB9-3B22E46E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0" y="1241916"/>
            <a:ext cx="7087589" cy="58491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447AE64-AFC7-629E-3A9D-1A6CA91B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透過反射改進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4FEBA44-C401-0068-4E50-21F89150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59" y="1241916"/>
            <a:ext cx="7049484" cy="5687219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EDB40641-76AD-706D-7555-04EE2D494D3E}"/>
              </a:ext>
            </a:extLst>
          </p:cNvPr>
          <p:cNvSpPr/>
          <p:nvPr/>
        </p:nvSpPr>
        <p:spPr>
          <a:xfrm>
            <a:off x="5378824" y="3827929"/>
            <a:ext cx="439270" cy="358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347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EEBE-8705-DA15-C360-305AA282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9948F-7349-E475-EC33-03A8A739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Dictionary + </a:t>
            </a:r>
            <a:r>
              <a:rPr lang="zh-TW" altLang="en-US" dirty="0"/>
              <a:t>反射改進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D0FE88A-1F1B-740A-7A26-CA0484F1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7" y="1369218"/>
            <a:ext cx="6095296" cy="49174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039832F-5749-75A8-7713-B4E53FB0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59" y="1238016"/>
            <a:ext cx="6408946" cy="5771498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251DD48-2408-788B-BBC5-7A2604BDC1E6}"/>
              </a:ext>
            </a:extLst>
          </p:cNvPr>
          <p:cNvSpPr/>
          <p:nvPr/>
        </p:nvSpPr>
        <p:spPr>
          <a:xfrm>
            <a:off x="5746489" y="3827929"/>
            <a:ext cx="439270" cy="3585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809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6CAFF-1942-D491-830A-B1826B74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5BFAB-2880-113D-CB14-609B8162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註冊表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5D1693-BEEC-DBAC-161B-3AC7C962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234986"/>
            <a:ext cx="6167718" cy="562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17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F81181-D61E-2868-E3E9-842E6A6C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Factory</a:t>
            </a:r>
            <a:r>
              <a:rPr lang="zh-TW" altLang="en-US" dirty="0"/>
              <a:t>系統總結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E9C5CDD-ED1A-2869-2A86-4916C4A42858}"/>
              </a:ext>
            </a:extLst>
          </p:cNvPr>
          <p:cNvGrpSpPr/>
          <p:nvPr/>
        </p:nvGrpSpPr>
        <p:grpSpPr>
          <a:xfrm>
            <a:off x="521207" y="1242084"/>
            <a:ext cx="4582492" cy="2528272"/>
            <a:chOff x="521207" y="1242084"/>
            <a:chExt cx="4582492" cy="252827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243509C-E141-BA42-45DE-DBD91ABFA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207" y="1242084"/>
              <a:ext cx="4582492" cy="2528272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E03F501-24E1-E6F6-3202-F5E3AAD4505D}"/>
                </a:ext>
              </a:extLst>
            </p:cNvPr>
            <p:cNvSpPr txBox="1"/>
            <p:nvPr/>
          </p:nvSpPr>
          <p:spPr>
            <a:xfrm>
              <a:off x="628784" y="1242084"/>
              <a:ext cx="3514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0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What are you prepared to do</a:t>
              </a:r>
              <a:r>
                <a:rPr lang="zh-TW" altLang="en-US" b="0" i="0" dirty="0">
                  <a:solidFill>
                    <a:srgbClr val="FF0000"/>
                  </a:solidFill>
                  <a:effectLst/>
                  <a:latin typeface="Open Sans" panose="020B0606030504020204" pitchFamily="34" charset="0"/>
                </a:rPr>
                <a:t>？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B6FB26-BB6E-1C9A-F8E0-13C63D58D8FF}"/>
              </a:ext>
            </a:extLst>
          </p:cNvPr>
          <p:cNvSpPr txBox="1"/>
          <p:nvPr/>
        </p:nvSpPr>
        <p:spPr>
          <a:xfrm>
            <a:off x="5211276" y="1242084"/>
            <a:ext cx="609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白話點講就是</a:t>
            </a:r>
            <a:r>
              <a:rPr lang="en-US" altLang="zh-TW" dirty="0"/>
              <a:t>:</a:t>
            </a:r>
          </a:p>
          <a:p>
            <a:r>
              <a:rPr lang="en-US" altLang="zh-TW" sz="1600" dirty="0"/>
              <a:t>Sample factory:</a:t>
            </a:r>
            <a:r>
              <a:rPr lang="zh-TW" altLang="en-US" sz="1600" dirty="0"/>
              <a:t>相同行為的</a:t>
            </a:r>
            <a:r>
              <a:rPr lang="en-US" altLang="zh-TW" sz="1600" dirty="0"/>
              <a:t>class</a:t>
            </a:r>
            <a:r>
              <a:rPr lang="zh-TW" altLang="en-US" sz="1600" dirty="0"/>
              <a:t>放一起</a:t>
            </a:r>
            <a:r>
              <a:rPr lang="en-US" altLang="zh-TW" sz="1600" dirty="0"/>
              <a:t>,</a:t>
            </a:r>
            <a:r>
              <a:rPr lang="zh-TW" altLang="en-US" sz="1600" dirty="0"/>
              <a:t>透過參數來決定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Factory method:</a:t>
            </a:r>
            <a:r>
              <a:rPr lang="zh-TW" altLang="en-US" sz="1600" dirty="0"/>
              <a:t>相同行為的</a:t>
            </a:r>
            <a:r>
              <a:rPr lang="en-US" altLang="zh-TW" sz="1600" dirty="0"/>
              <a:t>class</a:t>
            </a:r>
            <a:r>
              <a:rPr lang="zh-TW" altLang="en-US" sz="1600" dirty="0"/>
              <a:t>放一起</a:t>
            </a:r>
            <a:r>
              <a:rPr lang="en-US" altLang="zh-TW" sz="1600" dirty="0"/>
              <a:t>,</a:t>
            </a:r>
            <a:r>
              <a:rPr lang="zh-TW" altLang="en-US" sz="1600" dirty="0"/>
              <a:t>透過</a:t>
            </a:r>
            <a:r>
              <a:rPr lang="en-US" altLang="zh-TW" sz="1600" dirty="0"/>
              <a:t>factory class</a:t>
            </a:r>
            <a:r>
              <a:rPr lang="zh-TW" altLang="en-US" sz="1600" dirty="0"/>
              <a:t>別來決定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Abstract Factory :</a:t>
            </a:r>
            <a:r>
              <a:rPr lang="zh-TW" altLang="en-US" sz="1600" dirty="0"/>
              <a:t>建立多個相同行為的</a:t>
            </a:r>
            <a:r>
              <a:rPr lang="en-US" altLang="zh-TW" sz="1600" dirty="0"/>
              <a:t>class</a:t>
            </a:r>
            <a:r>
              <a:rPr lang="zh-TW" altLang="en-US" sz="1600" dirty="0"/>
              <a:t>放一起</a:t>
            </a:r>
            <a:r>
              <a:rPr lang="en-US" altLang="zh-TW" sz="1600" dirty="0"/>
              <a:t>,</a:t>
            </a:r>
            <a:r>
              <a:rPr lang="zh-TW" altLang="en-US" sz="1600" dirty="0"/>
              <a:t>透過</a:t>
            </a:r>
            <a:r>
              <a:rPr lang="en-US" altLang="zh-TW" sz="1600" dirty="0"/>
              <a:t>factory class</a:t>
            </a:r>
            <a:r>
              <a:rPr lang="zh-TW" altLang="en-US" sz="1600" dirty="0"/>
              <a:t>別來決定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zh-TW" altLang="en-US" sz="1600" dirty="0">
                <a:solidFill>
                  <a:srgbClr val="FF0000"/>
                </a:solidFill>
              </a:rPr>
              <a:t>上面</a:t>
            </a:r>
            <a:r>
              <a:rPr lang="en-US" altLang="zh-TW" sz="1600" dirty="0">
                <a:solidFill>
                  <a:srgbClr val="FF0000"/>
                </a:solidFill>
              </a:rPr>
              <a:t>pattern</a:t>
            </a:r>
            <a:r>
              <a:rPr lang="zh-TW" altLang="en-US" sz="1600" dirty="0">
                <a:solidFill>
                  <a:srgbClr val="FF0000"/>
                </a:solidFill>
              </a:rPr>
              <a:t>已經用不到了</a:t>
            </a:r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/>
              <a:t>透過</a:t>
            </a:r>
            <a:r>
              <a:rPr lang="en-US" altLang="zh-TW" sz="1600" dirty="0"/>
              <a:t>DI(</a:t>
            </a:r>
            <a:r>
              <a:rPr lang="zh-TW" altLang="en-US" sz="1600" dirty="0"/>
              <a:t>依賴注入</a:t>
            </a:r>
            <a:r>
              <a:rPr lang="en-US" altLang="zh-TW" sz="1600" dirty="0"/>
              <a:t>)</a:t>
            </a:r>
            <a:r>
              <a:rPr lang="zh-TW" altLang="en-US" sz="1600" dirty="0"/>
              <a:t>或反射已經能解決了</a:t>
            </a:r>
            <a:endParaRPr lang="en-US" altLang="zh-TW" sz="1600" dirty="0"/>
          </a:p>
          <a:p>
            <a:endParaRPr lang="en-US" altLang="zh-TW" sz="1600" dirty="0">
              <a:solidFill>
                <a:srgbClr val="FF0000"/>
              </a:solidFill>
            </a:endParaRPr>
          </a:p>
          <a:p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>
                <a:solidFill>
                  <a:srgbClr val="FF0000"/>
                </a:solidFill>
              </a:rPr>
              <a:t>所以不用學</a:t>
            </a:r>
            <a:r>
              <a:rPr lang="en-US" altLang="zh-TW" sz="1600" dirty="0">
                <a:solidFill>
                  <a:srgbClr val="FF0000"/>
                </a:solidFill>
              </a:rPr>
              <a:t>?</a:t>
            </a:r>
          </a:p>
          <a:p>
            <a:r>
              <a:rPr lang="zh-TW" altLang="en-US" sz="1600" dirty="0"/>
              <a:t>重點在了解</a:t>
            </a:r>
            <a:r>
              <a:rPr lang="en-US" altLang="zh-TW" sz="1600" dirty="0"/>
              <a:t>SOLID</a:t>
            </a:r>
            <a:r>
              <a:rPr lang="zh-TW" altLang="en-US" sz="1600" dirty="0"/>
              <a:t>的精隨</a:t>
            </a:r>
            <a:endParaRPr lang="en-US" altLang="zh-TW" sz="1600" dirty="0"/>
          </a:p>
          <a:p>
            <a:r>
              <a:rPr lang="en-US" altLang="zh-TW" sz="1600" dirty="0"/>
              <a:t>S:class</a:t>
            </a:r>
            <a:r>
              <a:rPr lang="zh-TW" altLang="en-US" sz="1600" dirty="0"/>
              <a:t>單一</a:t>
            </a:r>
            <a:endParaRPr lang="en-US" altLang="zh-TW" sz="1600" dirty="0"/>
          </a:p>
          <a:p>
            <a:r>
              <a:rPr lang="en-US" altLang="zh-TW" sz="1600" dirty="0"/>
              <a:t>O:</a:t>
            </a:r>
            <a:r>
              <a:rPr lang="zh-TW" altLang="en-US" sz="1600" dirty="0"/>
              <a:t>只能新增</a:t>
            </a:r>
            <a:endParaRPr lang="en-US" altLang="zh-TW" sz="1600" dirty="0"/>
          </a:p>
          <a:p>
            <a:r>
              <a:rPr lang="en-US" altLang="zh-TW" sz="1600" dirty="0"/>
              <a:t>L:interface</a:t>
            </a:r>
            <a:r>
              <a:rPr lang="zh-TW" altLang="en-US" sz="1600" dirty="0"/>
              <a:t>單一</a:t>
            </a:r>
            <a:endParaRPr lang="en-US" altLang="zh-TW" sz="1600" dirty="0"/>
          </a:p>
          <a:p>
            <a:r>
              <a:rPr lang="en-US" altLang="zh-TW" sz="1600" dirty="0"/>
              <a:t>D:</a:t>
            </a:r>
            <a:r>
              <a:rPr lang="zh-TW" altLang="en-US" sz="1600" dirty="0"/>
              <a:t>不要用實體透過介面與抽象</a:t>
            </a:r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45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863E4-3382-0836-7A2F-7245278C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A8143-6239-5157-3CC1-63D006A8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建造者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23A71F-6FE1-2448-7B15-EF6D585F999E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將建立的步驟拆成</a:t>
            </a:r>
            <a:r>
              <a:rPr lang="en-US" altLang="zh-TW" b="1" dirty="0"/>
              <a:t>class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用</a:t>
            </a:r>
            <a:r>
              <a:rPr lang="en-US" altLang="zh-TW" b="1" dirty="0"/>
              <a:t>Director</a:t>
            </a:r>
            <a:r>
              <a:rPr lang="zh-TW" altLang="en-US" b="1" dirty="0"/>
              <a:t>來決定順序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32111E-297A-8695-B610-59EB6F107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95" y="1246673"/>
            <a:ext cx="713522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9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C309-3FB0-2D74-4D80-0CCC3A87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3441B-9ACA-B146-6AF8-60F0F09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 </a:t>
            </a:r>
            <a:r>
              <a:rPr lang="zh-TW" altLang="en-US" dirty="0"/>
              <a:t>原則介紹</a:t>
            </a:r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878D07-85CF-F6F5-F57C-0D83015185EE}"/>
              </a:ext>
            </a:extLst>
          </p:cNvPr>
          <p:cNvSpPr txBox="1"/>
          <p:nvPr/>
        </p:nvSpPr>
        <p:spPr>
          <a:xfrm>
            <a:off x="521207" y="131380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SOLID </a:t>
            </a:r>
            <a:r>
              <a:rPr lang="zh-TW" altLang="en-US" dirty="0"/>
              <a:t>是物件導向設計（</a:t>
            </a:r>
            <a:r>
              <a:rPr lang="en-US" altLang="zh-TW" dirty="0"/>
              <a:t>OOP</a:t>
            </a:r>
            <a:r>
              <a:rPr lang="zh-TW" altLang="en-US" dirty="0"/>
              <a:t>）的五大設計原則，能夠幫助開發者</a:t>
            </a:r>
            <a:r>
              <a:rPr lang="zh-TW" altLang="en-US" b="1" dirty="0"/>
              <a:t>提升程式碼的可維護性、擴展性，並降低耦合度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它包含五個原則：</a:t>
            </a:r>
          </a:p>
          <a:p>
            <a:r>
              <a:rPr lang="en-US" altLang="zh-TW" dirty="0"/>
              <a:t>1️⃣ </a:t>
            </a:r>
            <a:r>
              <a:rPr lang="en-US" altLang="zh-TW" b="1" dirty="0"/>
              <a:t>S</a:t>
            </a:r>
            <a:r>
              <a:rPr lang="en-US" altLang="zh-TW" dirty="0"/>
              <a:t>ingle Responsibility Principle</a:t>
            </a:r>
            <a:r>
              <a:rPr lang="zh-TW" altLang="en-US" dirty="0"/>
              <a:t>（單一職責原則）</a:t>
            </a:r>
            <a:br>
              <a:rPr lang="zh-TW" altLang="en-US" dirty="0"/>
            </a:br>
            <a:r>
              <a:rPr lang="en-US" altLang="zh-TW" dirty="0"/>
              <a:t>2️⃣ </a:t>
            </a:r>
            <a:r>
              <a:rPr lang="en-US" altLang="zh-TW" b="1" dirty="0"/>
              <a:t>O</a:t>
            </a:r>
            <a:r>
              <a:rPr lang="en-US" altLang="zh-TW" dirty="0"/>
              <a:t>pen/Closed Principle</a:t>
            </a:r>
            <a:r>
              <a:rPr lang="zh-TW" altLang="en-US" dirty="0"/>
              <a:t>（開放封閉原則）</a:t>
            </a:r>
            <a:br>
              <a:rPr lang="zh-TW" altLang="en-US" dirty="0"/>
            </a:br>
            <a:r>
              <a:rPr lang="en-US" altLang="zh-TW" dirty="0"/>
              <a:t>3️⃣ </a:t>
            </a:r>
            <a:r>
              <a:rPr lang="en-US" altLang="zh-TW" b="1" dirty="0" err="1"/>
              <a:t>L</a:t>
            </a:r>
            <a:r>
              <a:rPr lang="en-US" altLang="zh-TW" dirty="0" err="1"/>
              <a:t>iskov</a:t>
            </a:r>
            <a:r>
              <a:rPr lang="en-US" altLang="zh-TW" dirty="0"/>
              <a:t> Substitution Principle</a:t>
            </a:r>
            <a:r>
              <a:rPr lang="zh-TW" altLang="en-US" dirty="0"/>
              <a:t>（里氏替換原則）</a:t>
            </a:r>
            <a:br>
              <a:rPr lang="zh-TW" altLang="en-US" dirty="0"/>
            </a:br>
            <a:r>
              <a:rPr lang="en-US" altLang="zh-TW" dirty="0"/>
              <a:t>4️⃣ </a:t>
            </a:r>
            <a:r>
              <a:rPr lang="en-US" altLang="zh-TW" b="1" dirty="0"/>
              <a:t>I</a:t>
            </a:r>
            <a:r>
              <a:rPr lang="en-US" altLang="zh-TW" dirty="0"/>
              <a:t>nterface Segregation Principle</a:t>
            </a:r>
            <a:r>
              <a:rPr lang="zh-TW" altLang="en-US" dirty="0"/>
              <a:t>（介面隔離原則）</a:t>
            </a:r>
            <a:br>
              <a:rPr lang="zh-TW" altLang="en-US" dirty="0"/>
            </a:br>
            <a:r>
              <a:rPr lang="en-US" altLang="zh-TW" dirty="0"/>
              <a:t>5️⃣ </a:t>
            </a:r>
            <a:r>
              <a:rPr lang="en-US" altLang="zh-TW" b="1" dirty="0"/>
              <a:t>D</a:t>
            </a:r>
            <a:r>
              <a:rPr lang="en-US" altLang="zh-TW" dirty="0"/>
              <a:t>ependency Inversion Principle</a:t>
            </a:r>
            <a:r>
              <a:rPr lang="zh-TW" altLang="en-US" dirty="0"/>
              <a:t>（依賴反轉原則）</a:t>
            </a:r>
          </a:p>
        </p:txBody>
      </p:sp>
    </p:spTree>
    <p:extLst>
      <p:ext uri="{BB962C8B-B14F-4D97-AF65-F5344CB8AC3E}">
        <p14:creationId xmlns:p14="http://schemas.microsoft.com/office/powerpoint/2010/main" val="520863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4687-842D-2D63-E5D4-43402DAC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F3325-3A8D-B962-26B3-2BBA4930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730C11-A558-73FB-5D1D-F6E06ED6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8046"/>
            <a:ext cx="711616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27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4B7E4-8A54-E29C-40EA-5DC0956AC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118141-E711-DE34-405D-76E326F9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3DEEC0-76C4-4545-EEF3-5FCD4B094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28444"/>
            <a:ext cx="720190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41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2128A-B3D7-0D9C-1CD2-1B9F4E4A5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BE5F5-B146-818D-13CB-5DE21F1A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DAE24F-33A5-BD7B-10ED-46EDA86E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546" y="248038"/>
            <a:ext cx="7087589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33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BC831-22B3-5068-1773-156A57295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11F78-9D13-4447-C7DF-3962C54A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B4A9A8-3320-9F0D-C976-7D2F6538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03" y="1224141"/>
            <a:ext cx="7106642" cy="28578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AB2CB4-E237-B6CD-A034-EBDEAD0C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30" y="4082040"/>
            <a:ext cx="7097115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8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A29D2-A96B-8393-53FB-0523662D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6A21A-DDDC-A6E3-5140-D963BA99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31EA19-D427-C38A-1D2B-F003BFDC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22" y="1273100"/>
            <a:ext cx="7097115" cy="18385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7D89D2E-9D49-C9C2-4F2A-BF861E00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2" y="3189070"/>
            <a:ext cx="7049484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99348-2679-6DA1-771B-E5538054C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712F15-DFB1-96A9-6ADC-15610AF2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改進方案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6F7F91-CC27-4C1D-2846-6DDCD5511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8520"/>
            <a:ext cx="7135221" cy="38010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517900-F127-BC7A-94A3-AF399964B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64" y="2756661"/>
            <a:ext cx="5582429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8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7DDD0-090C-D3AA-039F-150287A7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19C13-9E44-BC15-5A6B-ADF6F514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原型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1B5A5E-1A48-7DB1-4886-BF4F592E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87779"/>
            <a:ext cx="6916115" cy="16766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A6BB00-C501-E2A6-36E6-39AC58D4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467" y="3053813"/>
            <a:ext cx="5869686" cy="34644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0C77B96-0843-EEC8-99B5-0F892C0008E0}"/>
              </a:ext>
            </a:extLst>
          </p:cNvPr>
          <p:cNvSpPr txBox="1"/>
          <p:nvPr/>
        </p:nvSpPr>
        <p:spPr>
          <a:xfrm>
            <a:off x="449489" y="30538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實作</a:t>
            </a:r>
            <a:r>
              <a:rPr lang="en-US" altLang="zh-TW" b="1" dirty="0"/>
              <a:t>Clone</a:t>
            </a:r>
            <a:r>
              <a:rPr lang="zh-TW" altLang="en-US" b="1" dirty="0"/>
              <a:t>方法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413344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522B2-F9C5-B553-0D69-22485767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6FACB-2069-012C-EF47-BCFD75AE1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506FAF-38E9-FE0B-FC5D-6941465BD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6" y="646515"/>
            <a:ext cx="704948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B3A02-45F2-C8E3-1088-5870811D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E981E-DC41-0551-1DA7-6EF58182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CCA818-0E0E-97F3-B696-A0AF0C3A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375811"/>
            <a:ext cx="705901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6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35FE-AF69-BA64-9486-6D42072B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5E40D-942D-D43A-1772-DD770122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7312F8-8232-966C-6FDD-A6FD6D64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7910"/>
            <a:ext cx="7173326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8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95F95-B63D-32EE-833C-BA36BC8E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DF8EB-D8D5-9BD0-5710-3866E885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 </a:t>
            </a:r>
            <a:r>
              <a:rPr lang="zh-TW" altLang="en-US" dirty="0"/>
              <a:t>原則介紹</a:t>
            </a:r>
            <a:endParaRPr lang="en-US" altLang="zh-TW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16B89-E7CA-EE4D-DA37-C4551242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" y="1413854"/>
            <a:ext cx="5525271" cy="6954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D2176C-50CF-EEF9-023E-8352180C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29" y="2187044"/>
            <a:ext cx="4829849" cy="9240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884C47A-9D17-5F5E-9DA0-D4ACA8962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29" y="3261060"/>
            <a:ext cx="5334744" cy="9716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6EE1FFE-1A63-FBE2-1F61-7921FD0E8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08" y="4382708"/>
            <a:ext cx="5496692" cy="7049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8BC5E66-0BEA-7EC6-5877-D2A2228F9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08" y="5237618"/>
            <a:ext cx="5591955" cy="70494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EC583F-A337-B591-E347-BE277951C894}"/>
              </a:ext>
            </a:extLst>
          </p:cNvPr>
          <p:cNvSpPr txBox="1"/>
          <p:nvPr/>
        </p:nvSpPr>
        <p:spPr>
          <a:xfrm>
            <a:off x="4581226" y="17615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只做一件事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E5B90D-9DBA-751A-663D-26DCE2F806BB}"/>
              </a:ext>
            </a:extLst>
          </p:cNvPr>
          <p:cNvSpPr txBox="1"/>
          <p:nvPr/>
        </p:nvSpPr>
        <p:spPr>
          <a:xfrm>
            <a:off x="4575609" y="47183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只做一件事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03CC08-BA19-080F-3F7D-46F8478361A3}"/>
              </a:ext>
            </a:extLst>
          </p:cNvPr>
          <p:cNvSpPr txBox="1"/>
          <p:nvPr/>
        </p:nvSpPr>
        <p:spPr>
          <a:xfrm>
            <a:off x="4231603" y="269388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程式碼只能新增不能修改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9F5FCC0-40BF-46BD-0643-A56CE2B8BB43}"/>
              </a:ext>
            </a:extLst>
          </p:cNvPr>
          <p:cNvSpPr txBox="1"/>
          <p:nvPr/>
        </p:nvSpPr>
        <p:spPr>
          <a:xfrm>
            <a:off x="3801297" y="5618933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依賴介面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抽象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不要用類別與實體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8D5D76-32A3-E788-3331-31F324EAF01E}"/>
              </a:ext>
            </a:extLst>
          </p:cNvPr>
          <p:cNvSpPr txBox="1"/>
          <p:nvPr/>
        </p:nvSpPr>
        <p:spPr>
          <a:xfrm>
            <a:off x="3920558" y="3781083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Lato" panose="020F0502020204030203" pitchFamily="34" charset="0"/>
              </a:rPr>
              <a:t>避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免子類別覆寫父類別的功能，降低繼承造成的強耦合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2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82C97-2961-335D-E9AD-0DD48E941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8D8212-3712-1C70-B1EC-D618AE64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12857D-5721-9A28-15F2-5DEAF1A7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6523"/>
            <a:ext cx="7087589" cy="21624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81EC83-EEA7-1E94-232C-450A8C888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6" y="3607387"/>
            <a:ext cx="7059010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76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4EF7F-052C-41B8-E7B6-4A711D81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DF362-1825-A97B-4008-AEAC186C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改進方案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54F701-1A40-9439-1CCF-C8D47D8F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03" y="1343486"/>
            <a:ext cx="7106642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67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34DF-122A-A9E9-A020-C77F8468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7367A-8A4C-4B80-B864-ED297D25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B3E8D9-ADE1-1254-C539-010B0A52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06280"/>
            <a:ext cx="6310006" cy="54584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041DDF8-7755-569A-A753-EF14535BE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280" y="1242139"/>
            <a:ext cx="5989796" cy="53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43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7AEA-AAC5-BD08-119F-517B777D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920567-F08A-58DC-8C4B-2139782A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47B7BC-6F68-8EDF-786F-754B580A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4683"/>
            <a:ext cx="5849166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8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21E83-5265-509B-A144-8CB36FC87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F7A31-C57B-FB92-1701-39EABD36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單例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2D0036-B2A4-EF71-786D-574AD3805995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將建構值設定為</a:t>
            </a:r>
            <a:r>
              <a:rPr lang="en-US" altLang="zh-TW" b="1" dirty="0"/>
              <a:t>private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只能有一個</a:t>
            </a:r>
            <a:r>
              <a:rPr lang="en-US" altLang="zh-TW" b="1" dirty="0"/>
              <a:t>instance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F6A7EA-6204-7BE9-72C9-F6718FEC9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06" y="2709762"/>
            <a:ext cx="796401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39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C2924-22CE-3082-3506-16144D7F8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75F470-12B0-66D5-CB60-67F92FE0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D41849-D847-3B50-46E5-EDF620C0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61" y="1390636"/>
            <a:ext cx="714474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49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FC53-8862-D77B-F542-BB8DA178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A06EE-637D-A868-FFF1-0546310C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F4E572-4917-55BC-13E5-C734F20FA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504417"/>
            <a:ext cx="7097115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97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DBC65-E9DA-C131-11F0-1BADC964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CCAB2-B181-536E-6261-AAFE0BA06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8B8971-D804-69EB-2225-2A79FCFF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4167"/>
            <a:ext cx="7249537" cy="24863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7316D2-021F-5FB6-6972-5438D40B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650451"/>
            <a:ext cx="710664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04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24CF3-5415-CC14-1C8C-50A36FCE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CDE39-EEB4-ADE5-149F-6390C615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00C356-3181-B222-0108-904F61AD3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88718"/>
            <a:ext cx="709711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52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FA6AB-C3FE-DC88-5A91-579420871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E40D25-D95C-D7A9-B622-0C752866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</a:t>
            </a:r>
            <a:r>
              <a:rPr lang="zh-TW" altLang="en-US" dirty="0"/>
              <a:t>使用</a:t>
            </a:r>
            <a:r>
              <a:rPr lang="en-US" altLang="zh-TW" dirty="0"/>
              <a:t>Lazy&lt;T&gt;</a:t>
            </a:r>
            <a:r>
              <a:rPr lang="zh-TW" altLang="en-US" dirty="0"/>
              <a:t>改進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A3A57E-254D-E193-2D10-7276C0CB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292" y="199574"/>
            <a:ext cx="7039957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2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AF2A-B2CA-64C7-FBF7-EA8DE239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D5D6A3-5CDA-5634-BEC6-948981CE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7E04A-CA7E-82A8-F9D5-56ACBEA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9" y="1271456"/>
            <a:ext cx="697327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A3FACC-FF55-ACA1-9098-AFF6234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0455"/>
            <a:ext cx="4239217" cy="25244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4B27CE-DF49-75B1-3334-9811005F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346" y="1366719"/>
            <a:ext cx="338184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29C60-15F5-9E64-E587-875AD001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517C1-6A59-5F1B-79BC-77F2F135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</a:t>
            </a:r>
            <a:r>
              <a:rPr lang="zh-TW" altLang="en-US" dirty="0"/>
              <a:t>使用</a:t>
            </a:r>
            <a:r>
              <a:rPr lang="en-US" altLang="zh-TW" dirty="0"/>
              <a:t>Lazy&lt;T&gt;</a:t>
            </a:r>
            <a:r>
              <a:rPr lang="zh-TW" altLang="en-US" dirty="0"/>
              <a:t>改進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1F14D9-FA73-65B5-78BB-CA2DEC4B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292" y="199574"/>
            <a:ext cx="7039957" cy="645885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A7ECE7-BA25-0CAC-E6D0-E45070FAD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7" y="4085520"/>
            <a:ext cx="4344006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96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75116-3430-A4FF-1C98-DEE8907E8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09ECB8-140D-668C-2312-8A2FBC0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</a:t>
            </a:r>
            <a:r>
              <a:rPr lang="zh-TW" altLang="en-US" dirty="0"/>
              <a:t>使用</a:t>
            </a:r>
            <a:r>
              <a:rPr lang="en-US" altLang="zh-TW" dirty="0"/>
              <a:t>IoC</a:t>
            </a:r>
            <a:r>
              <a:rPr lang="zh-TW" altLang="en-US" dirty="0"/>
              <a:t>改進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FC6565-9C93-C1FD-047C-031A22C71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" y="1326134"/>
            <a:ext cx="7106642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2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BCFA-5E78-55E5-B717-B9AC611A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6150E-15BA-B44F-703E-209290BB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1A6967-3CAF-B017-17F4-B2F3A9D0B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38" y="1395128"/>
            <a:ext cx="5725324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01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71DC-40FA-BBDE-4999-367B7BB46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81B69-E8D9-96F4-A8B7-FF954012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A87ECC-F3BF-4646-FE91-C622628992FF}"/>
              </a:ext>
            </a:extLst>
          </p:cNvPr>
          <p:cNvSpPr txBox="1"/>
          <p:nvPr/>
        </p:nvSpPr>
        <p:spPr>
          <a:xfrm>
            <a:off x="516416" y="1286908"/>
            <a:ext cx="609600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600" dirty="0">
                <a:solidFill>
                  <a:srgbClr val="FF0000"/>
                </a:solidFill>
              </a:rPr>
              <a:t>Singleton</a:t>
            </a:r>
            <a:r>
              <a:rPr lang="zh-TW" altLang="en-US" sz="2600" dirty="0">
                <a:solidFill>
                  <a:srgbClr val="FF0000"/>
                </a:solidFill>
              </a:rPr>
              <a:t>可以不用學</a:t>
            </a:r>
            <a:r>
              <a:rPr lang="en-US" altLang="zh-TW" sz="2600" dirty="0">
                <a:solidFill>
                  <a:srgbClr val="FF0000"/>
                </a:solidFill>
              </a:rPr>
              <a:t>!?</a:t>
            </a:r>
          </a:p>
          <a:p>
            <a:r>
              <a:rPr lang="zh-TW" altLang="en-US" sz="2600" dirty="0">
                <a:solidFill>
                  <a:srgbClr val="FF0000"/>
                </a:solidFill>
              </a:rPr>
              <a:t>會用就行了</a:t>
            </a:r>
            <a:endParaRPr lang="en-US" altLang="zh-TW" sz="2600" dirty="0">
              <a:solidFill>
                <a:srgbClr val="FF0000"/>
              </a:solidFill>
            </a:endParaRPr>
          </a:p>
          <a:p>
            <a:endParaRPr lang="en-US" altLang="zh-TW" sz="2600" dirty="0"/>
          </a:p>
          <a:p>
            <a:endParaRPr lang="en-US" altLang="zh-TW" sz="1600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8AB048-1562-A481-60E8-2034843F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259" y="1883352"/>
            <a:ext cx="6361390" cy="39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6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90C84-7632-D96B-5F80-3545EA71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D1D8D6-B925-1CAA-2C33-7D126948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  <a:r>
              <a:rPr lang="en-US" altLang="zh-TW" dirty="0"/>
              <a:t>-python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E2667C-529C-371A-8CDD-A1721DE4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4382"/>
            <a:ext cx="5068007" cy="49822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9D789B-8569-8C9E-7750-CBC2F4BF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08" y="466311"/>
            <a:ext cx="5106113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58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A1282-2CF4-BC38-255B-EE8758B0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DAB9B-369B-8E57-65F5-BD3E7E33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  <a:r>
              <a:rPr lang="en-US" altLang="zh-TW" dirty="0"/>
              <a:t>-python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6E28ED-4E7F-F9A2-C633-DF513E71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1" y="1337053"/>
            <a:ext cx="5039428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93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AD2E9-0B00-46B6-D1C0-9DB61AC7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5FA47E-C364-6790-5F69-0580A977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  <a:r>
              <a:rPr lang="en-US" altLang="zh-TW" dirty="0"/>
              <a:t>-</a:t>
            </a:r>
            <a:r>
              <a:rPr lang="en-US" altLang="zh-TW" dirty="0" err="1"/>
              <a:t>Reactjs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8D872E-6F9C-06DA-256A-9C687FDC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4346"/>
            <a:ext cx="5001323" cy="14861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8F2317-4D33-553A-E999-F68A782A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5023"/>
            <a:ext cx="5058481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3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BB3CF-9193-3418-F183-5D92EEBA9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216C9-4EE8-7E27-BB3F-28C68422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  <a:r>
              <a:rPr lang="en-US" altLang="zh-TW" dirty="0"/>
              <a:t>-</a:t>
            </a:r>
            <a:r>
              <a:rPr lang="en-US" altLang="zh-TW" dirty="0" err="1"/>
              <a:t>Reactjs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9531CB-511C-F406-6B1A-2B018637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70" y="204337"/>
            <a:ext cx="5115639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23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01B8E-AAB6-79DB-2395-FEF7670A3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86376-EF7E-3F43-0CBE-3259B3A0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Singleton</a:t>
            </a:r>
            <a:r>
              <a:rPr lang="zh-TW" altLang="en-US" dirty="0"/>
              <a:t>總結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0C7D6A-1EEC-3A8F-A13B-EA9FF320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9" y="1497105"/>
            <a:ext cx="9587824" cy="46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4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97878-5A9C-6E67-D45A-778B7317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SOLID</a:t>
            </a:r>
            <a:r>
              <a:rPr lang="zh-TW" altLang="en-US" dirty="0"/>
              <a:t>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CCF76C-FC6A-034D-D411-79A217C302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52F5ED-FAFE-228E-CFC3-7D72687D1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54" y="1444752"/>
            <a:ext cx="7059010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91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5453-CBE4-4D8B-493F-AE494596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97D2-35AD-E5D6-DD62-CA8BD443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05273-8397-1135-5791-8B7D5C0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7676"/>
            <a:ext cx="7249537" cy="54204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C79774-7B00-0FA3-5422-82421749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96" y="1352055"/>
            <a:ext cx="706853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E17F-EC5A-60AC-ABAB-4812878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0D89B-6AD7-753E-450C-4AF954B5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002E3-5F87-75F5-CEC1-F2472758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0336"/>
            <a:ext cx="70971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52F3-149F-42F5-C989-9F90F0B9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D3703-4FE2-99E0-23DA-3F104587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9084B5-A1D3-1C97-44C8-F262BD0C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4485"/>
            <a:ext cx="7173326" cy="22767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1BAFD6-69DE-B856-12B7-91B268C0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" y="3683752"/>
            <a:ext cx="705901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0660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8_TF10001108_Win32" id="{C0254278-C40B-45A3-A8A5-614E09A5B796}" vid="{E0FFF6CD-0E91-4291-8491-3951D6BA575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{2B22E944-4C0F-47F4-8B34-F506F8E3F355}tf10001108_win32</Template>
  <TotalTime>1396</TotalTime>
  <Words>628</Words>
  <Application>Microsoft Office PowerPoint</Application>
  <PresentationFormat>寬螢幕</PresentationFormat>
  <Paragraphs>137</Paragraphs>
  <Slides>69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7" baseType="lpstr">
      <vt:lpstr>Microsoft JhengHei UI</vt:lpstr>
      <vt:lpstr>Microsoft JhengHei UI Light</vt:lpstr>
      <vt:lpstr>source-serif-pro</vt:lpstr>
      <vt:lpstr>Arial</vt:lpstr>
      <vt:lpstr>Lato</vt:lpstr>
      <vt:lpstr>Open Sans</vt:lpstr>
      <vt:lpstr>Segoe UI Light</vt:lpstr>
      <vt:lpstr>WelcomeDoc</vt:lpstr>
      <vt:lpstr>設計模式</vt:lpstr>
      <vt:lpstr>目錄</vt:lpstr>
      <vt:lpstr>UML</vt:lpstr>
      <vt:lpstr>SOLID 原則介紹</vt:lpstr>
      <vt:lpstr>SOLID 原則介紹</vt:lpstr>
      <vt:lpstr>LOD迪米特法則</vt:lpstr>
      <vt:lpstr>Code</vt:lpstr>
      <vt:lpstr>LOD迪米特法則</vt:lpstr>
      <vt:lpstr>適用性</vt:lpstr>
      <vt:lpstr>適用性</vt:lpstr>
      <vt:lpstr>適用性</vt:lpstr>
      <vt:lpstr>三大類</vt:lpstr>
      <vt:lpstr>創建型</vt:lpstr>
      <vt:lpstr>結構型</vt:lpstr>
      <vt:lpstr>行為型模式</vt:lpstr>
      <vt:lpstr>簡單工廠UML</vt:lpstr>
      <vt:lpstr>Code</vt:lpstr>
      <vt:lpstr>Code</vt:lpstr>
      <vt:lpstr>Code</vt:lpstr>
      <vt:lpstr>使用時機</vt:lpstr>
      <vt:lpstr>工廠方法UML</vt:lpstr>
      <vt:lpstr>Code</vt:lpstr>
      <vt:lpstr>Code</vt:lpstr>
      <vt:lpstr>Code</vt:lpstr>
      <vt:lpstr>UML</vt:lpstr>
      <vt:lpstr>使用時機</vt:lpstr>
      <vt:lpstr>優缺點</vt:lpstr>
      <vt:lpstr>透過DI(依賴注入)改進</vt:lpstr>
      <vt:lpstr>抽象工廠UML</vt:lpstr>
      <vt:lpstr>Code</vt:lpstr>
      <vt:lpstr>Code</vt:lpstr>
      <vt:lpstr>Code</vt:lpstr>
      <vt:lpstr>使用時機</vt:lpstr>
      <vt:lpstr>使用時機</vt:lpstr>
      <vt:lpstr>透過反射改進</vt:lpstr>
      <vt:lpstr>透過Dictionary + 反射改進</vt:lpstr>
      <vt:lpstr>註冊表</vt:lpstr>
      <vt:lpstr>Factory系統總結</vt:lpstr>
      <vt:lpstr>建造者UML</vt:lpstr>
      <vt:lpstr>Code</vt:lpstr>
      <vt:lpstr>Code</vt:lpstr>
      <vt:lpstr>Code</vt:lpstr>
      <vt:lpstr>Code</vt:lpstr>
      <vt:lpstr>使用時機</vt:lpstr>
      <vt:lpstr>改進方案</vt:lpstr>
      <vt:lpstr>原型UML</vt:lpstr>
      <vt:lpstr>Code</vt:lpstr>
      <vt:lpstr>Code</vt:lpstr>
      <vt:lpstr>Code</vt:lpstr>
      <vt:lpstr>使用時機</vt:lpstr>
      <vt:lpstr>改進方案</vt:lpstr>
      <vt:lpstr>Code</vt:lpstr>
      <vt:lpstr>Summary</vt:lpstr>
      <vt:lpstr>單例UML</vt:lpstr>
      <vt:lpstr>Code</vt:lpstr>
      <vt:lpstr>Code</vt:lpstr>
      <vt:lpstr>使用時機</vt:lpstr>
      <vt:lpstr>改進</vt:lpstr>
      <vt:lpstr>Code 使用Lazy&lt;T&gt;改進</vt:lpstr>
      <vt:lpstr>Code 使用Lazy&lt;T&gt;改進</vt:lpstr>
      <vt:lpstr>Code 使用IoC改進</vt:lpstr>
      <vt:lpstr>Summary</vt:lpstr>
      <vt:lpstr>Singleton總結</vt:lpstr>
      <vt:lpstr>Singleton總結-python</vt:lpstr>
      <vt:lpstr>Singleton總結-python</vt:lpstr>
      <vt:lpstr>Singleton總結-Reactjs</vt:lpstr>
      <vt:lpstr>Singleton總結-Reactjs</vt:lpstr>
      <vt:lpstr>Singleton總結</vt:lpstr>
      <vt:lpstr>用SOLID比對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chunchia hsieh</dc:creator>
  <cp:keywords/>
  <cp:lastModifiedBy>chunchia hsieh</cp:lastModifiedBy>
  <cp:revision>35</cp:revision>
  <dcterms:created xsi:type="dcterms:W3CDTF">2025-02-20T00:23:39Z</dcterms:created>
  <dcterms:modified xsi:type="dcterms:W3CDTF">2025-03-13T12:06:13Z</dcterms:modified>
  <cp:version/>
</cp:coreProperties>
</file>